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4" r:id="rId7"/>
    <p:sldId id="262" r:id="rId8"/>
    <p:sldId id="263" r:id="rId9"/>
    <p:sldId id="265" r:id="rId10"/>
    <p:sldId id="266" r:id="rId11"/>
    <p:sldId id="267" r:id="rId12"/>
    <p:sldId id="268" r:id="rId13"/>
    <p:sldId id="270" r:id="rId14"/>
    <p:sldId id="271" r:id="rId15"/>
    <p:sldId id="273" r:id="rId16"/>
    <p:sldId id="275" r:id="rId17"/>
    <p:sldId id="276" r:id="rId18"/>
    <p:sldId id="277" r:id="rId19"/>
    <p:sldId id="278" r:id="rId20"/>
    <p:sldId id="279" r:id="rId21"/>
    <p:sldId id="280" r:id="rId2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el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16" name="Datumsplatzhalt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B4D9-7FC1-46A3-A58A-B9CED983B373}" type="datetimeFigureOut">
              <a:rPr lang="de-DE" smtClean="0"/>
              <a:t>25.04.2014</a:t>
            </a:fld>
            <a:endParaRPr lang="de-DE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B8429E1-9F4D-407E-8A51-CBA41709B48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B4D9-7FC1-46A3-A58A-B9CED983B373}" type="datetimeFigureOut">
              <a:rPr lang="de-DE" smtClean="0"/>
              <a:t>25.04.2014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29E1-9F4D-407E-8A51-CBA41709B48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B4D9-7FC1-46A3-A58A-B9CED983B373}" type="datetimeFigureOut">
              <a:rPr lang="de-DE" smtClean="0"/>
              <a:t>25.04.2014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29E1-9F4D-407E-8A51-CBA41709B48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7" name="Inhaltsplatzhalt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5" name="Datumsplatzhalt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B4D9-7FC1-46A3-A58A-B9CED983B373}" type="datetimeFigureOut">
              <a:rPr lang="de-DE" smtClean="0"/>
              <a:t>25.04.2014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B8429E1-9F4D-407E-8A51-CBA41709B48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19" name="Datumsplatzhalt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B4D9-7FC1-46A3-A58A-B9CED983B373}" type="datetimeFigureOut">
              <a:rPr lang="de-DE" smtClean="0"/>
              <a:t>25.04.2014</a:t>
            </a:fld>
            <a:endParaRPr lang="de-DE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29E1-9F4D-407E-8A51-CBA41709B483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4" name="Inhaltsplatzhalt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1" name="Datumsplatzhalt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B4D9-7FC1-46A3-A58A-B9CED983B373}" type="datetimeFigureOut">
              <a:rPr lang="de-DE" smtClean="0"/>
              <a:t>25.04.2014</a:t>
            </a:fld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1" name="Foliennummernplatzhalt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29E1-9F4D-407E-8A51-CBA41709B48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25" name="Textplatzhalt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8" name="Inhaltsplatzhalt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B4D9-7FC1-46A3-A58A-B9CED983B373}" type="datetimeFigureOut">
              <a:rPr lang="de-DE" smtClean="0"/>
              <a:t>25.04.2014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B8429E1-9F4D-407E-8A51-CBA41709B483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B4D9-7FC1-46A3-A58A-B9CED983B373}" type="datetimeFigureOut">
              <a:rPr lang="de-DE" smtClean="0"/>
              <a:t>25.04.2014</a:t>
            </a:fld>
            <a:endParaRPr lang="de-DE"/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29E1-9F4D-407E-8A51-CBA41709B48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B4D9-7FC1-46A3-A58A-B9CED983B373}" type="datetimeFigureOut">
              <a:rPr lang="de-DE" smtClean="0"/>
              <a:t>25.04.2014</a:t>
            </a:fld>
            <a:endParaRPr lang="de-DE"/>
          </a:p>
        </p:txBody>
      </p:sp>
      <p:sp>
        <p:nvSpPr>
          <p:cNvPr id="24" name="Fußzeilenplatzhalt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29E1-9F4D-407E-8A51-CBA41709B48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6" name="Textplatzhalt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5" name="Datumsplatzhalt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B4D9-7FC1-46A3-A58A-B9CED983B373}" type="datetimeFigureOut">
              <a:rPr lang="de-DE" smtClean="0"/>
              <a:t>25.04.2014</a:t>
            </a:fld>
            <a:endParaRPr lang="de-DE"/>
          </a:p>
        </p:txBody>
      </p:sp>
      <p:sp>
        <p:nvSpPr>
          <p:cNvPr id="29" name="Fußzeilenplatzhalt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29E1-9F4D-407E-8A51-CBA41709B48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B4D9-7FC1-46A3-A58A-B9CED983B373}" type="datetimeFigureOut">
              <a:rPr lang="de-DE" smtClean="0"/>
              <a:t>25.04.2014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1" name="Foliennummernplatzhalt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29E1-9F4D-407E-8A51-CBA41709B483}" type="slidenum">
              <a:rPr lang="de-DE" smtClean="0"/>
              <a:t>‹Nr.›</a:t>
            </a:fld>
            <a:endParaRPr lang="de-DE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6" name="Textplatzhalt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DBEB4D9-7FC1-46A3-A58A-B9CED983B373}" type="datetimeFigureOut">
              <a:rPr lang="de-DE" smtClean="0"/>
              <a:t>25.04.2014</a:t>
            </a:fld>
            <a:endParaRPr lang="de-DE"/>
          </a:p>
        </p:txBody>
      </p:sp>
      <p:sp>
        <p:nvSpPr>
          <p:cNvPr id="28" name="Fußzeilenplatzhalt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8429E1-9F4D-407E-8A51-CBA41709B483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elplatzhalt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Gerade Verbindung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research </a:t>
            </a:r>
            <a:r>
              <a:rPr lang="en-US" dirty="0">
                <a:effectLst/>
              </a:rPr>
              <a:t>funding and proposal </a:t>
            </a:r>
            <a:r>
              <a:rPr lang="en-US" dirty="0" smtClean="0">
                <a:effectLst/>
              </a:rPr>
              <a:t>writing</a:t>
            </a:r>
            <a:r>
              <a:rPr lang="de-DE" dirty="0">
                <a:effectLst/>
              </a:rPr>
              <a:t/>
            </a:r>
            <a:br>
              <a:rPr lang="de-DE" dirty="0">
                <a:effectLst/>
              </a:rPr>
            </a:br>
            <a:r>
              <a:rPr lang="de-DE" dirty="0">
                <a:effectLst/>
              </a:rPr>
              <a:t/>
            </a:r>
            <a:br>
              <a:rPr lang="de-DE" dirty="0">
                <a:effectLst/>
              </a:rPr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Detlef</a:t>
            </a:r>
            <a:r>
              <a:rPr lang="en-US" dirty="0"/>
              <a:t> </a:t>
            </a:r>
            <a:r>
              <a:rPr lang="en-US" dirty="0" err="1"/>
              <a:t>Briesen</a:t>
            </a:r>
            <a:r>
              <a:rPr lang="en-US" dirty="0"/>
              <a:t> Justus-Liebig University, </a:t>
            </a:r>
            <a:r>
              <a:rPr lang="en-US" dirty="0" err="1"/>
              <a:t>Gießen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071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4000" dirty="0" smtClean="0"/>
              <a:t>Feasible, operable, practical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06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r>
              <a:rPr lang="en-US" sz="4000" dirty="0" smtClean="0"/>
              <a:t>A good proposal demonstrates that the planned project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6561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en-US" sz="4000" dirty="0" smtClean="0"/>
              <a:t>Is not </a:t>
            </a:r>
            <a:r>
              <a:rPr lang="en-US" sz="4000" dirty="0" smtClean="0"/>
              <a:t>only </a:t>
            </a:r>
            <a:r>
              <a:rPr lang="en-US" sz="4000" dirty="0" smtClean="0"/>
              <a:t>an excellent idea but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7685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4000" dirty="0" smtClean="0"/>
              <a:t>Feasible, operable, practical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00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a good proposal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411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25406"/>
              </p:ext>
            </p:extLst>
          </p:nvPr>
        </p:nvGraphicFramePr>
        <p:xfrm>
          <a:off x="304800" y="1554163"/>
          <a:ext cx="86868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noProof="0" dirty="0" smtClean="0"/>
                        <a:t>Component</a:t>
                      </a:r>
                      <a:endParaRPr lang="en-US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Summary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 smtClean="0"/>
                        <a:t>Always write</a:t>
                      </a:r>
                      <a:r>
                        <a:rPr lang="en-US" sz="2400" baseline="0" noProof="0" dirty="0" smtClean="0"/>
                        <a:t> at the very last</a:t>
                      </a:r>
                      <a:endParaRPr lang="en-US" sz="2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Concept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 smtClean="0"/>
                        <a:t>Basic idea of the proposal</a:t>
                      </a:r>
                      <a:endParaRPr lang="en-US" sz="2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Demand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 smtClean="0"/>
                        <a:t>Why must the research be done</a:t>
                      </a:r>
                      <a:r>
                        <a:rPr lang="en-US" sz="2400" baseline="0" noProof="0" dirty="0" smtClean="0"/>
                        <a:t> and what do we know after it we have not known before?</a:t>
                      </a:r>
                      <a:endParaRPr lang="en-US" sz="2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Motivation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 smtClean="0"/>
                        <a:t>Why do you want to do the research?</a:t>
                      </a:r>
                      <a:endParaRPr lang="en-US" sz="2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Expected results and practical implications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 smtClean="0"/>
                        <a:t>What</a:t>
                      </a:r>
                      <a:r>
                        <a:rPr lang="en-US" sz="2400" baseline="0" noProof="0" dirty="0" smtClean="0"/>
                        <a:t> is the expected outcome?</a:t>
                      </a:r>
                      <a:endParaRPr lang="en-US" sz="24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240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4589149"/>
              </p:ext>
            </p:extLst>
          </p:nvPr>
        </p:nvGraphicFramePr>
        <p:xfrm>
          <a:off x="304800" y="1554163"/>
          <a:ext cx="86868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noProof="0" dirty="0" smtClean="0"/>
                        <a:t>Component</a:t>
                      </a:r>
                      <a:endParaRPr lang="en-US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Review of literature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 smtClean="0"/>
                        <a:t>Existing</a:t>
                      </a:r>
                      <a:r>
                        <a:rPr lang="en-US" sz="2400" baseline="0" noProof="0" dirty="0" smtClean="0"/>
                        <a:t> publications including your own</a:t>
                      </a:r>
                      <a:endParaRPr lang="en-US" sz="2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Methodology 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 smtClean="0"/>
                        <a:t>Which adequate</a:t>
                      </a:r>
                      <a:r>
                        <a:rPr lang="en-US" sz="2400" baseline="0" noProof="0" dirty="0" smtClean="0"/>
                        <a:t> </a:t>
                      </a:r>
                      <a:r>
                        <a:rPr lang="en-US" sz="2400" noProof="0" dirty="0" smtClean="0"/>
                        <a:t>methods do you use?</a:t>
                      </a:r>
                      <a:r>
                        <a:rPr lang="en-US" sz="2400" baseline="0" noProof="0" dirty="0" smtClean="0"/>
                        <a:t> </a:t>
                      </a:r>
                      <a:endParaRPr lang="en-US" sz="2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Planning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 smtClean="0"/>
                        <a:t>Create a realistic schedule! </a:t>
                      </a:r>
                      <a:endParaRPr lang="en-US" sz="2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Budget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 smtClean="0"/>
                        <a:t>Calculate a realistic</a:t>
                      </a:r>
                      <a:r>
                        <a:rPr lang="en-US" sz="2400" baseline="0" noProof="0" dirty="0" smtClean="0"/>
                        <a:t> budget! </a:t>
                      </a:r>
                      <a:endParaRPr lang="en-US" sz="2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Co-operation partners and institutions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 smtClean="0"/>
                        <a:t>With</a:t>
                      </a:r>
                      <a:r>
                        <a:rPr lang="en-US" sz="2400" baseline="0" noProof="0" dirty="0" smtClean="0"/>
                        <a:t> whom you have a longer co-operation already? Are the facilities adequate? </a:t>
                      </a:r>
                      <a:endParaRPr lang="en-US" sz="24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14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Scholarships - Germany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74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Browse DAAD Scholarship Finder</a:t>
            </a:r>
          </a:p>
          <a:p>
            <a:r>
              <a:rPr lang="en-US" dirty="0" smtClean="0"/>
              <a:t>Identify a suitable program</a:t>
            </a:r>
          </a:p>
          <a:p>
            <a:r>
              <a:rPr lang="en-US" dirty="0" smtClean="0"/>
              <a:t>Make a list of the requirements given by the possible donor</a:t>
            </a:r>
          </a:p>
          <a:p>
            <a:r>
              <a:rPr lang="en-US" dirty="0" smtClean="0"/>
              <a:t>https</a:t>
            </a:r>
            <a:r>
              <a:rPr lang="en-US" dirty="0"/>
              <a:t>://www.daad.de/deutschland/stipendium/datenbank/en/21148-finding-scholarships/</a:t>
            </a:r>
          </a:p>
        </p:txBody>
      </p:sp>
    </p:spTree>
    <p:extLst>
      <p:ext uri="{BB962C8B-B14F-4D97-AF65-F5344CB8AC3E}">
        <p14:creationId xmlns:p14="http://schemas.microsoft.com/office/powerpoint/2010/main" val="172676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Scholarships - </a:t>
            </a:r>
            <a:r>
              <a:rPr lang="en-US" dirty="0" smtClean="0"/>
              <a:t>Europe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25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6239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Browse </a:t>
            </a:r>
            <a:r>
              <a:rPr lang="en-US" dirty="0" smtClean="0"/>
              <a:t>European Research Council Grants</a:t>
            </a:r>
            <a:endParaRPr lang="en-US" dirty="0"/>
          </a:p>
          <a:p>
            <a:r>
              <a:rPr lang="en-US" dirty="0"/>
              <a:t>Identify a suitable program</a:t>
            </a:r>
          </a:p>
          <a:p>
            <a:r>
              <a:rPr lang="en-US" dirty="0"/>
              <a:t>Make a list of the requirements given by the possible donor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http</a:t>
            </a:r>
            <a:r>
              <a:rPr lang="en-US" dirty="0"/>
              <a:t>://erc.europa.eu/</a:t>
            </a:r>
          </a:p>
        </p:txBody>
      </p:sp>
    </p:spTree>
    <p:extLst>
      <p:ext uri="{BB962C8B-B14F-4D97-AF65-F5344CB8AC3E}">
        <p14:creationId xmlns:p14="http://schemas.microsoft.com/office/powerpoint/2010/main" val="160922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an application for an European Research grant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61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May 14</a:t>
            </a:r>
            <a:endParaRPr lang="de-DE" b="1" dirty="0"/>
          </a:p>
          <a:p>
            <a:r>
              <a:rPr lang="en-US" dirty="0"/>
              <a:t>Keys elements of a good proposal – feasibility, operability, practicability</a:t>
            </a:r>
            <a:endParaRPr lang="de-DE" dirty="0"/>
          </a:p>
          <a:p>
            <a:r>
              <a:rPr lang="en-US" dirty="0"/>
              <a:t>Components of a good proposal – summary, concept, demand, motivation, expected results and practical implications, review of literature, methodology, planning, budget, co-operation partners and institutions</a:t>
            </a:r>
            <a:endParaRPr lang="de-DE" dirty="0"/>
          </a:p>
          <a:p>
            <a:r>
              <a:rPr lang="en-US" dirty="0"/>
              <a:t>Proposals and applications – calls for applications and how to adopt</a:t>
            </a:r>
            <a:endParaRPr lang="de-DE" dirty="0"/>
          </a:p>
          <a:p>
            <a:r>
              <a:rPr lang="en-US" dirty="0"/>
              <a:t>Exercises and group work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18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May 15</a:t>
            </a:r>
            <a:endParaRPr lang="de-DE" b="1" dirty="0"/>
          </a:p>
          <a:p>
            <a:r>
              <a:rPr lang="en-US" dirty="0"/>
              <a:t>Important programs - research funding from the English, French, and German speaking countries </a:t>
            </a:r>
            <a:endParaRPr lang="de-DE" dirty="0"/>
          </a:p>
          <a:p>
            <a:r>
              <a:rPr lang="en-US" dirty="0"/>
              <a:t>Meet the requirements – how to apply</a:t>
            </a:r>
            <a:endParaRPr lang="de-DE" dirty="0"/>
          </a:p>
          <a:p>
            <a:r>
              <a:rPr lang="en-US" dirty="0"/>
              <a:t>Discussion of selected proposals</a:t>
            </a:r>
            <a:endParaRPr lang="de-DE" dirty="0"/>
          </a:p>
          <a:p>
            <a:r>
              <a:rPr lang="en-US" dirty="0"/>
              <a:t>Exercises, group work, and competitive group work</a:t>
            </a:r>
            <a:endParaRPr lang="de-DE" dirty="0"/>
          </a:p>
          <a:p>
            <a:r>
              <a:rPr lang="en-US" dirty="0"/>
              <a:t> </a:t>
            </a:r>
            <a:endParaRPr lang="de-DE" dirty="0"/>
          </a:p>
          <a:p>
            <a:r>
              <a:rPr lang="en-US" b="1" dirty="0"/>
              <a:t>May 16</a:t>
            </a:r>
            <a:endParaRPr lang="de-DE" b="1" dirty="0"/>
          </a:p>
          <a:p>
            <a:r>
              <a:rPr lang="en-US" dirty="0" smtClean="0"/>
              <a:t>Presentations </a:t>
            </a:r>
            <a:r>
              <a:rPr lang="en-US" dirty="0"/>
              <a:t>of group work</a:t>
            </a:r>
            <a:endParaRPr lang="de-DE" dirty="0"/>
          </a:p>
          <a:p>
            <a:r>
              <a:rPr lang="en-US" dirty="0"/>
              <a:t>Certificates and awards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7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good</a:t>
            </a:r>
            <a:r>
              <a:rPr lang="de-DE" dirty="0" smtClean="0"/>
              <a:t> </a:t>
            </a:r>
            <a:r>
              <a:rPr lang="de-DE" dirty="0" err="1" smtClean="0"/>
              <a:t>proposal</a:t>
            </a:r>
            <a:r>
              <a:rPr lang="de-DE" dirty="0" smtClean="0"/>
              <a:t>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338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good proposal is an application for funding, it is a money or a business issue</a:t>
            </a:r>
          </a:p>
          <a:p>
            <a:r>
              <a:rPr lang="en-US" dirty="0" smtClean="0"/>
              <a:t>A good proposal shall convince a donor to spend money on an important </a:t>
            </a:r>
            <a:r>
              <a:rPr lang="en-US" dirty="0" smtClean="0"/>
              <a:t>issue</a:t>
            </a:r>
          </a:p>
          <a:p>
            <a:r>
              <a:rPr lang="en-US" dirty="0" smtClean="0"/>
              <a:t>As there is a strong competition for grants only excellent proposals can be successful</a:t>
            </a:r>
            <a:endParaRPr lang="en-US" dirty="0" smtClean="0"/>
          </a:p>
          <a:p>
            <a:r>
              <a:rPr lang="en-US" dirty="0" smtClean="0"/>
              <a:t>The issue is not only relevant from a scientific perspective but also from a societal one</a:t>
            </a:r>
          </a:p>
          <a:p>
            <a:r>
              <a:rPr lang="en-US" dirty="0" smtClean="0"/>
              <a:t>A good proposal should be embedded in a broader framework of scientific and other activities of the applicant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78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good</a:t>
            </a:r>
            <a:r>
              <a:rPr lang="de-DE" dirty="0" smtClean="0"/>
              <a:t> </a:t>
            </a:r>
            <a:r>
              <a:rPr lang="de-DE" dirty="0" err="1" smtClean="0"/>
              <a:t>research</a:t>
            </a:r>
            <a:r>
              <a:rPr lang="de-DE" dirty="0" smtClean="0"/>
              <a:t>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30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Good research satisfies the following criteria:</a:t>
            </a:r>
          </a:p>
          <a:p>
            <a:r>
              <a:rPr lang="en-US" dirty="0" smtClean="0"/>
              <a:t>It thinks theoretically through and with data</a:t>
            </a:r>
          </a:p>
          <a:p>
            <a:r>
              <a:rPr lang="en-US" dirty="0" smtClean="0"/>
              <a:t>It develops empirically sound, reliable and valid findings</a:t>
            </a:r>
          </a:p>
          <a:p>
            <a:r>
              <a:rPr lang="en-US" dirty="0" smtClean="0"/>
              <a:t>It uses methods which are demonstrably appropriate to the research problem</a:t>
            </a:r>
          </a:p>
          <a:p>
            <a:r>
              <a:rPr lang="en-US" dirty="0" smtClean="0"/>
              <a:t>Where possible, it contributes to practice and policy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11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4000" dirty="0" smtClean="0"/>
              <a:t>Good research is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0409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is">
  <a:themeElements>
    <a:clrScheme name="Meti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i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i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443</Words>
  <Application>Microsoft Office PowerPoint</Application>
  <PresentationFormat>Bildschirmpräsentation (4:3)</PresentationFormat>
  <Paragraphs>82</Paragraphs>
  <Slides>21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2" baseType="lpstr">
      <vt:lpstr>Metis</vt:lpstr>
      <vt:lpstr>research funding and proposal writing  </vt:lpstr>
      <vt:lpstr>Agenda</vt:lpstr>
      <vt:lpstr>PowerPoint-Präsentation</vt:lpstr>
      <vt:lpstr>PowerPoint-Präsentation</vt:lpstr>
      <vt:lpstr>What is a good proposal?</vt:lpstr>
      <vt:lpstr>PowerPoint-Präsentation</vt:lpstr>
      <vt:lpstr>What is good research?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Components of a good proposal</vt:lpstr>
      <vt:lpstr>PowerPoint-Präsentation</vt:lpstr>
      <vt:lpstr>PowerPoint-Präsentation</vt:lpstr>
      <vt:lpstr>Finding Scholarships - Germany</vt:lpstr>
      <vt:lpstr>PowerPoint-Präsentation</vt:lpstr>
      <vt:lpstr>Finding Scholarships - Europe</vt:lpstr>
      <vt:lpstr>PowerPoint-Präsentation</vt:lpstr>
      <vt:lpstr>Write an application for an European Research grant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funding and proposal writing</dc:title>
  <dc:creator>Detlef</dc:creator>
  <cp:lastModifiedBy>Detlef</cp:lastModifiedBy>
  <cp:revision>10</cp:revision>
  <dcterms:created xsi:type="dcterms:W3CDTF">2014-04-25T01:51:09Z</dcterms:created>
  <dcterms:modified xsi:type="dcterms:W3CDTF">2014-04-25T07:20:26Z</dcterms:modified>
</cp:coreProperties>
</file>